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77" r:id="rId3"/>
    <p:sldId id="278" r:id="rId4"/>
    <p:sldId id="279" r:id="rId5"/>
    <p:sldId id="280" r:id="rId6"/>
    <p:sldId id="281" r:id="rId7"/>
    <p:sldId id="288" r:id="rId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6" d="100"/>
          <a:sy n="36" d="100"/>
        </p:scale>
        <p:origin x="-14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9A76C3A-6974-4258-8DCB-2F3DFA7BFD79}" type="datetimeFigureOut">
              <a:rPr lang="ar-IQ" smtClean="0"/>
              <a:t>03/05/1441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1434B21-8191-45F7-89C8-3D42CA6EF830}" type="slidenum">
              <a:rPr lang="ar-IQ" smtClean="0"/>
              <a:t>‹#›</a:t>
            </a:fld>
            <a:endParaRPr lang="ar-IQ"/>
          </a:p>
        </p:txBody>
      </p:sp>
    </p:spTree>
    <p:extLst>
      <p:ext uri="{BB962C8B-B14F-4D97-AF65-F5344CB8AC3E}">
        <p14:creationId xmlns:p14="http://schemas.microsoft.com/office/powerpoint/2010/main" val="81071771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21434B21-8191-45F7-89C8-3D42CA6EF830}" type="slidenum">
              <a:rPr lang="ar-IQ" smtClean="0"/>
              <a:t>2</a:t>
            </a:fld>
            <a:endParaRPr lang="ar-IQ"/>
          </a:p>
        </p:txBody>
      </p:sp>
    </p:spTree>
    <p:extLst>
      <p:ext uri="{BB962C8B-B14F-4D97-AF65-F5344CB8AC3E}">
        <p14:creationId xmlns:p14="http://schemas.microsoft.com/office/powerpoint/2010/main" val="3722646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03/05/1441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0245433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03/05/1441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492203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03/05/1441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3306066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3E8485A4-8AA8-4BB1-8D08-B3FD74A9628B}" type="datetimeFigureOut">
              <a:rPr lang="ar-IQ" smtClean="0"/>
              <a:t>03/05/1441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280977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3E8485A4-8AA8-4BB1-8D08-B3FD74A9628B}" type="datetimeFigureOut">
              <a:rPr lang="ar-IQ" smtClean="0"/>
              <a:t>03/05/1441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6217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3E8485A4-8AA8-4BB1-8D08-B3FD74A9628B}" type="datetimeFigureOut">
              <a:rPr lang="ar-IQ" smtClean="0"/>
              <a:t>03/05/1441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31395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3E8485A4-8AA8-4BB1-8D08-B3FD74A9628B}" type="datetimeFigureOut">
              <a:rPr lang="ar-IQ" smtClean="0"/>
              <a:t>03/05/1441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4067412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E8485A4-8AA8-4BB1-8D08-B3FD74A9628B}" type="datetimeFigureOut">
              <a:rPr lang="ar-IQ" smtClean="0"/>
              <a:t>03/05/1441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85025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E8485A4-8AA8-4BB1-8D08-B3FD74A9628B}" type="datetimeFigureOut">
              <a:rPr lang="ar-IQ" smtClean="0"/>
              <a:t>03/05/1441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1179626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03/05/1441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19682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3E8485A4-8AA8-4BB1-8D08-B3FD74A9628B}" type="datetimeFigureOut">
              <a:rPr lang="ar-IQ" smtClean="0"/>
              <a:t>03/05/1441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4A1EFE4-7C8A-48C0-8C1E-5E1C8D1A104D}" type="slidenum">
              <a:rPr lang="ar-IQ" smtClean="0"/>
              <a:t>‹#›</a:t>
            </a:fld>
            <a:endParaRPr lang="ar-IQ"/>
          </a:p>
        </p:txBody>
      </p:sp>
    </p:spTree>
    <p:extLst>
      <p:ext uri="{BB962C8B-B14F-4D97-AF65-F5344CB8AC3E}">
        <p14:creationId xmlns:p14="http://schemas.microsoft.com/office/powerpoint/2010/main" val="2332499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E8485A4-8AA8-4BB1-8D08-B3FD74A9628B}" type="datetimeFigureOut">
              <a:rPr lang="ar-IQ" smtClean="0"/>
              <a:t>03/05/1441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4A1EFE4-7C8A-48C0-8C1E-5E1C8D1A104D}" type="slidenum">
              <a:rPr lang="ar-IQ" smtClean="0"/>
              <a:t>‹#›</a:t>
            </a:fld>
            <a:endParaRPr lang="ar-IQ"/>
          </a:p>
        </p:txBody>
      </p:sp>
    </p:spTree>
    <p:extLst>
      <p:ext uri="{BB962C8B-B14F-4D97-AF65-F5344CB8AC3E}">
        <p14:creationId xmlns:p14="http://schemas.microsoft.com/office/powerpoint/2010/main" val="718311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t>محاضرات مادة مبادئ التسويق للمرحله الثانية </a:t>
            </a:r>
            <a:endParaRPr lang="ar-IQ" dirty="0"/>
          </a:p>
        </p:txBody>
      </p:sp>
      <p:sp>
        <p:nvSpPr>
          <p:cNvPr id="3" name="عنوان فرعي 2"/>
          <p:cNvSpPr>
            <a:spLocks noGrp="1"/>
          </p:cNvSpPr>
          <p:nvPr>
            <p:ph type="subTitle" idx="1"/>
          </p:nvPr>
        </p:nvSpPr>
        <p:spPr/>
        <p:txBody>
          <a:bodyPr/>
          <a:lstStyle/>
          <a:p>
            <a:r>
              <a:rPr lang="ar-IQ" dirty="0" smtClean="0"/>
              <a:t>م.د كريم صيهود كرم الزهيري </a:t>
            </a:r>
            <a:endParaRPr lang="ar-IQ" dirty="0"/>
          </a:p>
        </p:txBody>
      </p:sp>
    </p:spTree>
    <p:extLst>
      <p:ext uri="{BB962C8B-B14F-4D97-AF65-F5344CB8AC3E}">
        <p14:creationId xmlns:p14="http://schemas.microsoft.com/office/powerpoint/2010/main" val="147935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94082" y="1556792"/>
            <a:ext cx="5888150" cy="707886"/>
          </a:xfrm>
          <a:prstGeom prst="rect">
            <a:avLst/>
          </a:prstGeom>
        </p:spPr>
        <p:txBody>
          <a:bodyPr wrap="none">
            <a:spAutoFit/>
          </a:bodyPr>
          <a:lstStyle/>
          <a:p>
            <a:pPr algn="ctr"/>
            <a:r>
              <a:rPr lang="ar-IQ" sz="4000" dirty="0"/>
              <a:t>المحاضرة </a:t>
            </a:r>
            <a:r>
              <a:rPr lang="ar-IQ" sz="4000"/>
              <a:t>الرابعة </a:t>
            </a:r>
            <a:r>
              <a:rPr lang="ar-IQ" sz="4000" smtClean="0"/>
              <a:t>التوجه </a:t>
            </a:r>
            <a:r>
              <a:rPr lang="ar-IQ" sz="4000" dirty="0" smtClean="0"/>
              <a:t>التسويقي </a:t>
            </a:r>
            <a:endParaRPr lang="ar-IQ" sz="4000" dirty="0"/>
          </a:p>
        </p:txBody>
      </p:sp>
    </p:spTree>
    <p:extLst>
      <p:ext uri="{BB962C8B-B14F-4D97-AF65-F5344CB8AC3E}">
        <p14:creationId xmlns:p14="http://schemas.microsoft.com/office/powerpoint/2010/main" val="3520369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43608" y="1700808"/>
            <a:ext cx="7416824" cy="3046988"/>
          </a:xfrm>
          <a:prstGeom prst="rect">
            <a:avLst/>
          </a:prstGeom>
        </p:spPr>
        <p:txBody>
          <a:bodyPr wrap="square">
            <a:spAutoFit/>
          </a:bodyPr>
          <a:lstStyle/>
          <a:p>
            <a:r>
              <a:rPr lang="ar-IQ" dirty="0"/>
              <a:t>5 </a:t>
            </a:r>
            <a:r>
              <a:rPr lang="ar-IQ" sz="2400" dirty="0"/>
              <a:t>توجيه النشاط التسويقي: التوجيه هو عملية إدارية تنفيذية تنطوي على قيادة الأفراد و الإشراف عليهم و توجيههم </a:t>
            </a:r>
            <a:r>
              <a:rPr lang="ar-IQ" sz="2400" dirty="0" smtClean="0"/>
              <a:t> </a:t>
            </a:r>
            <a:r>
              <a:rPr lang="ar-IQ" sz="2400" dirty="0"/>
              <a:t>و إرشادهم حول كيفية تنفيذ العمل المطلوب منهم تحقيق للتنسيق بين جهودهم و تنمية التعاون وصولا إلى الهدف المشترك. فنجاح العملية التسويقية يتوقف على نجاح الأفراد في تأدية وظائفهم و معرفة ما هو مطلوب منهم، لهذا يجب العناية و الإهتمام بإختيارهم و تدريبهم و تحفيزهم و الإشراف عليهم اما ركائز التوجيه هي:</a:t>
            </a:r>
          </a:p>
          <a:p>
            <a:r>
              <a:rPr lang="ar-IQ" sz="2400" dirty="0" smtClean="0"/>
              <a:t>-الإتصال </a:t>
            </a:r>
            <a:r>
              <a:rPr lang="ar-IQ" sz="2400" dirty="0"/>
              <a:t>و الذي يعني تدفق المعلومات و التعليمات و التوجيهات و الأوامر و القرارات من إدارة التسويق إلى </a:t>
            </a:r>
            <a:r>
              <a:rPr lang="ar-IQ" sz="2400" dirty="0" smtClean="0"/>
              <a:t>أقسامها  </a:t>
            </a:r>
            <a:r>
              <a:rPr lang="ar-IQ" sz="2400" dirty="0"/>
              <a:t>و مصادرها.</a:t>
            </a:r>
          </a:p>
        </p:txBody>
      </p:sp>
    </p:spTree>
    <p:extLst>
      <p:ext uri="{BB962C8B-B14F-4D97-AF65-F5344CB8AC3E}">
        <p14:creationId xmlns:p14="http://schemas.microsoft.com/office/powerpoint/2010/main" val="3256135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59632" y="980728"/>
            <a:ext cx="6696744" cy="4093428"/>
          </a:xfrm>
          <a:prstGeom prst="rect">
            <a:avLst/>
          </a:prstGeom>
        </p:spPr>
        <p:txBody>
          <a:bodyPr wrap="square">
            <a:spAutoFit/>
          </a:bodyPr>
          <a:lstStyle/>
          <a:p>
            <a:r>
              <a:rPr lang="ar-IQ" sz="2000" dirty="0"/>
              <a:t>الرقابة على النشاط التسويقي: الرقابة هي الوظيفة الإدارية التي تمثل المرحلة الأخيرة من العملية الإدارية فهي لا تهدف فقط إلى تصحيح الأخطاء و تعديل الإنحرافات و إنما إلى تطوير العمل، و الرقابة تضع حداً للضياع و الإسراف في الموارد المادية    و البشرية و تساهم في تحقيق أعلى درجات الفعالية و الكفاءة  و تشمل الرقابة على نشاط التسويقي ما يلي :</a:t>
            </a:r>
          </a:p>
          <a:p>
            <a:r>
              <a:rPr lang="ar-IQ" sz="2000" dirty="0" smtClean="0"/>
              <a:t>-الرقابة </a:t>
            </a:r>
            <a:r>
              <a:rPr lang="ar-IQ" sz="2000" dirty="0"/>
              <a:t>على خطة السنوية بمطابقة نتائج الأعمال التي تحققت بالخطة الموضوعة سلفا و مدى تحقيقها للأهداف.</a:t>
            </a:r>
          </a:p>
          <a:p>
            <a:r>
              <a:rPr lang="ar-IQ" sz="2000" dirty="0" smtClean="0"/>
              <a:t>-الرقابة </a:t>
            </a:r>
            <a:r>
              <a:rPr lang="ar-IQ" sz="2000" dirty="0"/>
              <a:t>على الأرباح و تحليلها حسب منتجات المناطق و المستهلكين.</a:t>
            </a:r>
          </a:p>
          <a:p>
            <a:r>
              <a:rPr lang="ar-IQ" sz="2000" dirty="0" smtClean="0"/>
              <a:t>-الرقابة </a:t>
            </a:r>
            <a:r>
              <a:rPr lang="ar-IQ" sz="2000" dirty="0"/>
              <a:t>على الفعالية بقياس مخرجات النشاط التسويقي بالمقارنة مع المداخلات مع التعرف على مدى تحقيق الأهداف بأقل التكاليف الممكنة.</a:t>
            </a:r>
          </a:p>
          <a:p>
            <a:r>
              <a:rPr lang="ar-IQ" sz="2000" dirty="0" smtClean="0"/>
              <a:t>-الرقابة </a:t>
            </a:r>
            <a:r>
              <a:rPr lang="ar-IQ" sz="2000" dirty="0"/>
              <a:t>الاستراتيجية و تتمثل في فحص شامل و منتظم و منهجي، يتم على فترات زمنية محددة للبيئة التسويقية  </a:t>
            </a:r>
            <a:r>
              <a:rPr lang="ar-IQ" sz="2000" dirty="0" smtClean="0"/>
              <a:t> </a:t>
            </a:r>
            <a:r>
              <a:rPr lang="ar-IQ" sz="2000" dirty="0"/>
              <a:t>و الأهداف و الاستراتيجيات و التنظيم و الوظائف التسويقية و ذلك بهدف تحديد مكامن القوة و الضعف و الفرص.</a:t>
            </a:r>
          </a:p>
        </p:txBody>
      </p:sp>
    </p:spTree>
    <p:extLst>
      <p:ext uri="{BB962C8B-B14F-4D97-AF65-F5344CB8AC3E}">
        <p14:creationId xmlns:p14="http://schemas.microsoft.com/office/powerpoint/2010/main" val="1575757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03648" y="868523"/>
            <a:ext cx="6984776" cy="4093428"/>
          </a:xfrm>
          <a:prstGeom prst="rect">
            <a:avLst/>
          </a:prstGeom>
        </p:spPr>
        <p:txBody>
          <a:bodyPr wrap="square">
            <a:spAutoFit/>
          </a:bodyPr>
          <a:lstStyle/>
          <a:p>
            <a:r>
              <a:rPr lang="ar-IQ" sz="2000" dirty="0" smtClean="0"/>
              <a:t> </a:t>
            </a:r>
            <a:r>
              <a:rPr lang="ar-IQ" sz="2000" dirty="0"/>
              <a:t>نظام المعلومات التسويقي</a:t>
            </a:r>
          </a:p>
          <a:p>
            <a:r>
              <a:rPr lang="ar-IQ" sz="2000" dirty="0"/>
              <a:t>لا ينظر المشرفون على التسويق في المؤسسات إلى المعلومات فقط كمدخلات تساعدهم في صنع قرار تسويقي أفضل بل           و باعتبارها استراتيجيات هامة و أدوات تسويقية، فهناك نظام المعلومات التسويقي يلعب دوراً أساسيا في توفير المعلومات اللازمة و التي بدورها تؤدي إلى رفع كفاءة الأداء التسويقي.</a:t>
            </a:r>
          </a:p>
          <a:p>
            <a:r>
              <a:rPr lang="ar-IQ" sz="2000" dirty="0"/>
              <a:t>1.مفهوم نظام معلومات التسويقي</a:t>
            </a:r>
          </a:p>
          <a:p>
            <a:r>
              <a:rPr lang="ar-IQ" sz="2000" dirty="0"/>
              <a:t>يعرّف </a:t>
            </a:r>
            <a:r>
              <a:rPr lang="en-US" sz="2000" dirty="0"/>
              <a:t>Kotler </a:t>
            </a:r>
            <a:r>
              <a:rPr lang="ar-IQ" sz="2000" dirty="0"/>
              <a:t>نظام المعلومات التسويقية بأنه شبكة من العلاقات المتداخلة و المتكونة من الموارد البشرية و المادية و الاجراءات المتعلقة بالجمع و التحليل و التقويم و التوزيع للمعلومات الدقيقة و بالوقت المناسب التي تؤهل الإدارة لإتخاذ القرارات التسويقية الملائمة .</a:t>
            </a:r>
          </a:p>
          <a:p>
            <a:r>
              <a:rPr lang="ar-IQ" sz="2000" dirty="0"/>
              <a:t>يعرفه </a:t>
            </a:r>
            <a:r>
              <a:rPr lang="en-US" sz="2000" dirty="0"/>
              <a:t>Stanton </a:t>
            </a:r>
            <a:r>
              <a:rPr lang="ar-IQ" sz="2000" dirty="0"/>
              <a:t>بأنه " تركيبة من الأفراد و المعدات و الاجراءات المتفاعلة مع بعضها البعض و تعمل بصورة مستمرة و موجهة نحو المستقبل، كونه مصمم لتجميع و تدفق المعلومات التي تساعد في إتخاذ القرار التسويقي في المؤسسة ".</a:t>
            </a:r>
          </a:p>
        </p:txBody>
      </p:sp>
    </p:spTree>
    <p:extLst>
      <p:ext uri="{BB962C8B-B14F-4D97-AF65-F5344CB8AC3E}">
        <p14:creationId xmlns:p14="http://schemas.microsoft.com/office/powerpoint/2010/main" val="1266110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15616" y="1028343"/>
            <a:ext cx="7344816" cy="3170099"/>
          </a:xfrm>
          <a:prstGeom prst="rect">
            <a:avLst/>
          </a:prstGeom>
        </p:spPr>
        <p:txBody>
          <a:bodyPr wrap="square">
            <a:spAutoFit/>
          </a:bodyPr>
          <a:lstStyle/>
          <a:p>
            <a:r>
              <a:rPr lang="ar-IQ" sz="2000" dirty="0"/>
              <a:t>يعرّفه </a:t>
            </a:r>
            <a:r>
              <a:rPr lang="en-US" sz="2000" dirty="0"/>
              <a:t>Stoffor  </a:t>
            </a:r>
            <a:r>
              <a:rPr lang="ar-IQ" sz="2000" dirty="0"/>
              <a:t>و </a:t>
            </a:r>
            <a:r>
              <a:rPr lang="en-US" sz="2000" dirty="0"/>
              <a:t>Brien </a:t>
            </a:r>
            <a:r>
              <a:rPr lang="ar-IQ" sz="2000" dirty="0"/>
              <a:t>بأنه تموين هيكلي معقد من الأفراد و المعدات و الاجراءات و التي تنتج عنها تدفق في المعلومات المهمة و التي يمكن الحصول عليها من المصادر الداخلية و الخارجية للمؤسسة و التي تستخدم بشكل أساس لإتخاذ القرارات في مواقع المسؤولية المختلفة ضمن إدارة التسويق.</a:t>
            </a:r>
          </a:p>
          <a:p>
            <a:r>
              <a:rPr lang="ar-IQ" sz="2000" dirty="0"/>
              <a:t>من خلال هذه التعاريف يمكن إبراز الجوانب التالية لنظام معلومات تسويقية:</a:t>
            </a:r>
          </a:p>
          <a:p>
            <a:r>
              <a:rPr lang="ar-IQ" sz="2000" dirty="0" smtClean="0"/>
              <a:t>-نظام </a:t>
            </a:r>
            <a:r>
              <a:rPr lang="ar-IQ" sz="2000" dirty="0"/>
              <a:t>المعلومات التسويقية هو تطبيق لمفهوم النظم في معالجة البيانات التسويقية.</a:t>
            </a:r>
          </a:p>
          <a:p>
            <a:r>
              <a:rPr lang="ar-IQ" sz="2000" dirty="0" smtClean="0"/>
              <a:t>-المكونات </a:t>
            </a:r>
            <a:r>
              <a:rPr lang="ar-IQ" sz="2000" dirty="0"/>
              <a:t>الأساسية لنظام المعلومات التسويقية من الأفراد، المعدات، الإجراءات.</a:t>
            </a:r>
          </a:p>
          <a:p>
            <a:r>
              <a:rPr lang="ar-IQ" sz="2000" dirty="0" smtClean="0"/>
              <a:t>-يتلخص </a:t>
            </a:r>
            <a:r>
              <a:rPr lang="ar-IQ" sz="2000" dirty="0"/>
              <a:t>عمل نظام المعلومات التسويقية في جمع البيانات التسويقية من مختلف المصادر ثم المعالجة من خلال تصنيف     و تحليل و ترتيب و تخزين ثم تقديمها إلى مستعملي على شكل المعلومات سواء كانوا في إدارة التسويق أو إدارة العليا</a:t>
            </a:r>
          </a:p>
        </p:txBody>
      </p:sp>
    </p:spTree>
    <p:extLst>
      <p:ext uri="{BB962C8B-B14F-4D97-AF65-F5344CB8AC3E}">
        <p14:creationId xmlns:p14="http://schemas.microsoft.com/office/powerpoint/2010/main" val="1253385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889844"/>
            <a:ext cx="7272808" cy="3785652"/>
          </a:xfrm>
          <a:prstGeom prst="rect">
            <a:avLst/>
          </a:prstGeom>
        </p:spPr>
        <p:txBody>
          <a:bodyPr wrap="square">
            <a:spAutoFit/>
          </a:bodyPr>
          <a:lstStyle/>
          <a:p>
            <a:r>
              <a:rPr lang="ar-IQ" sz="2000" dirty="0"/>
              <a:t>المنافسون: تواجه المؤسسة عدد من المنافسين في مجال نشاطها الذي تزاوله و هم عبارة عن مؤسسات الأخرى التي تقوم بإنتاج أو التجارة في منتجات مثيلة أو مشابهة لمخرجات المؤسسة، حيث تحاول كل منها السيطرة على السوق أو الإستحواذ على أكبر حصة سوقية ممكنة فهنا على المؤسسة العمل على معرفة و دراسة المنافسين لها خاصة بما يتعلق بـ"طبيعة المنافسين، نقاط القوة  و الضعف لديهم، تشكيلة منتجاتهم و مواصفات الجودة، استراتيجيات المتعلقة بالأسعار، التوزيع، الترويج ...إلخ و هذا كله لتحقيق الميزة التنافسية.</a:t>
            </a:r>
          </a:p>
          <a:p>
            <a:r>
              <a:rPr lang="ar-IQ" sz="2000" dirty="0" smtClean="0"/>
              <a:t>الجمهور</a:t>
            </a:r>
            <a:r>
              <a:rPr lang="ar-IQ" sz="2000" dirty="0"/>
              <a:t>: هم عبارة عن مجموعة تمتلك اهتماما فعليا أو محتملا في نجاح المؤسسة، أو تمتلك تأثيرا على قدرتها في تحقيق أهدافها كجماعات الضغط، فالقرارات التسويقية قد يتم معارضتها بواسطة جماعات حماية المستهلك أو حماية البيئة مثلا     و تمثل العلاقات العامة دورا هاما في تحقيق التوافق و التكيف مع متطلبات هذه الجماهير و كذلك وسائل الإعلام التي تقوم بنشر الأخبار و المقالات التحريرية و الآراء .</a:t>
            </a:r>
          </a:p>
        </p:txBody>
      </p:sp>
    </p:spTree>
    <p:extLst>
      <p:ext uri="{BB962C8B-B14F-4D97-AF65-F5344CB8AC3E}">
        <p14:creationId xmlns:p14="http://schemas.microsoft.com/office/powerpoint/2010/main" val="184551529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682</Words>
  <Application>Microsoft Office PowerPoint</Application>
  <PresentationFormat>عرض على الشاشة (3:4)‏</PresentationFormat>
  <Paragraphs>23</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محاضرات مادة مبادئ التسويق للمرحله الثانية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محاضرات مادة مبادئ التسويق للمرحله الثانية</dc:title>
  <dc:creator>zero one</dc:creator>
  <cp:lastModifiedBy>Windows User</cp:lastModifiedBy>
  <cp:revision>23</cp:revision>
  <dcterms:created xsi:type="dcterms:W3CDTF">2019-04-04T17:40:33Z</dcterms:created>
  <dcterms:modified xsi:type="dcterms:W3CDTF">2019-12-29T09:58:30Z</dcterms:modified>
</cp:coreProperties>
</file>